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71" r:id="rId3"/>
    <p:sldId id="272" r:id="rId4"/>
    <p:sldId id="259" r:id="rId5"/>
    <p:sldId id="280" r:id="rId6"/>
    <p:sldId id="260" r:id="rId7"/>
    <p:sldId id="281" r:id="rId8"/>
    <p:sldId id="282" r:id="rId9"/>
    <p:sldId id="283" r:id="rId10"/>
    <p:sldId id="261" r:id="rId11"/>
    <p:sldId id="267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1" userDrawn="1">
          <p15:clr>
            <a:srgbClr val="A4A3A4"/>
          </p15:clr>
        </p15:guide>
        <p15:guide id="2" pos="382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FAADC"/>
    <a:srgbClr val="1C4659"/>
    <a:srgbClr val="0B364C"/>
    <a:srgbClr val="01FAFD"/>
    <a:srgbClr val="0078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-14" y="-312"/>
      </p:cViewPr>
      <p:guideLst>
        <p:guide orient="horz" pos="2201"/>
        <p:guide pos="382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37B793-F002-4CA7-9A25-2C394943ABF8}" type="datetimeFigureOut">
              <a:rPr lang="zh-CN" altLang="en-US" smtClean="0"/>
              <a:t>2025/12/12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D8D9E1-1BA3-4C97-BC46-348F7F614BC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8"/>
            <a:ext cx="12192000" cy="68582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  <a:t>2025/12/12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  <a:t>2025/12/12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  <a:t>2025/12/12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  <a:t>2025/12/12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  <a:t>2025/12/12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  <a:t>2025/12/12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  <a:t>2025/12/12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  <a:t>2025/12/12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  <a:t>2025/12/12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  <a:t>2025/12/12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37000">
              <a:srgbClr val="D1DCF0">
                <a:alpha val="100000"/>
              </a:srgbClr>
            </a:gs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47B683-4078-42C3-A1D9-53AA3DBD43F4}" type="datetimeFigureOut">
              <a:rPr lang="zh-CN" altLang="en-US" smtClean="0"/>
              <a:t>2025/12/12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1BACC-A08A-4966-B4D8-09AC5F21B6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image" Target="../media/image6.png"/><Relationship Id="rId5" Type="http://schemas.openxmlformats.org/officeDocument/2006/relationships/tags" Target="../tags/tag5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4.xml"/><Relationship Id="rId9" Type="http://schemas.openxmlformats.org/officeDocument/2006/relationships/tags" Target="../tags/tag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17.xml"/><Relationship Id="rId13" Type="http://schemas.openxmlformats.org/officeDocument/2006/relationships/image" Target="../media/image10.png"/><Relationship Id="rId3" Type="http://schemas.openxmlformats.org/officeDocument/2006/relationships/tags" Target="../tags/tag12.xml"/><Relationship Id="rId7" Type="http://schemas.openxmlformats.org/officeDocument/2006/relationships/tags" Target="../tags/tag16.xml"/><Relationship Id="rId12" Type="http://schemas.openxmlformats.org/officeDocument/2006/relationships/image" Target="../media/image9.png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tags" Target="../tags/tag15.xml"/><Relationship Id="rId11" Type="http://schemas.openxmlformats.org/officeDocument/2006/relationships/image" Target="../media/image8.png"/><Relationship Id="rId5" Type="http://schemas.openxmlformats.org/officeDocument/2006/relationships/tags" Target="../tags/tag14.xml"/><Relationship Id="rId10" Type="http://schemas.openxmlformats.org/officeDocument/2006/relationships/image" Target="../media/image7.png"/><Relationship Id="rId4" Type="http://schemas.openxmlformats.org/officeDocument/2006/relationships/tags" Target="../tags/tag13.xml"/><Relationship Id="rId9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6546215" y="2382520"/>
            <a:ext cx="4660900" cy="22047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altLang="en-US" sz="5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5598160" y="165100"/>
            <a:ext cx="6593840" cy="6527800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355600" y="1339215"/>
            <a:ext cx="513080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40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NeuroFleetX – AI Powered Urban Fleet &amp; Traffic Intelligence</a:t>
            </a:r>
          </a:p>
        </p:txBody>
      </p:sp>
      <p:sp>
        <p:nvSpPr>
          <p:cNvPr id="4" name="Rectangles 3"/>
          <p:cNvSpPr/>
          <p:nvPr/>
        </p:nvSpPr>
        <p:spPr>
          <a:xfrm>
            <a:off x="6720840" y="1755140"/>
            <a:ext cx="4641215" cy="2946400"/>
          </a:xfrm>
          <a:prstGeom prst="rect">
            <a:avLst/>
          </a:prstGeom>
          <a:solidFill>
            <a:srgbClr val="8FAADC"/>
          </a:solidFill>
          <a:effectLst>
            <a:softEdge rad="50800"/>
          </a:effectLst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6215" y="1944370"/>
            <a:ext cx="4661535" cy="2969895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7950200" y="2045335"/>
            <a:ext cx="2660650" cy="10826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en-US" sz="2800" b="1" u="sng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Infosys Virtual    Intership 6.0</a:t>
            </a:r>
            <a:endParaRPr lang="en-US" sz="2800" b="1" u="sng">
              <a:solidFill>
                <a:schemeClr val="tx1"/>
              </a:solidFill>
            </a:endParaRPr>
          </a:p>
          <a:p>
            <a:endParaRPr lang="en-US" sz="2800" b="1" u="sng">
              <a:solidFill>
                <a:schemeClr val="tx1"/>
              </a:solidFill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3517900" y="5285105"/>
            <a:ext cx="31026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Presented By:</a:t>
            </a:r>
            <a:br>
              <a:rPr 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</a:br>
            <a:r>
              <a:rPr lang="en-US" sz="2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  Team B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3000">
        <p14:vortex dir="r"/>
      </p:transition>
    </mc:Choice>
    <mc:Fallback xmlns="">
      <p:transition spd="slow" advTm="3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5495135" y="821854"/>
            <a:ext cx="1201730" cy="313041"/>
            <a:chOff x="5495135" y="872654"/>
            <a:chExt cx="1201730" cy="313041"/>
          </a:xfrm>
        </p:grpSpPr>
        <p:sp>
          <p:nvSpPr>
            <p:cNvPr id="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cxnSp>
        <p:nvCxnSpPr>
          <p:cNvPr id="9" name="Straight Connector 5"/>
          <p:cNvCxnSpPr/>
          <p:nvPr/>
        </p:nvCxnSpPr>
        <p:spPr>
          <a:xfrm flipH="1">
            <a:off x="673103" y="1914480"/>
            <a:ext cx="10795" cy="4347845"/>
          </a:xfrm>
          <a:prstGeom prst="line">
            <a:avLst/>
          </a:prstGeom>
          <a:ln w="12700"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913765" y="2034540"/>
            <a:ext cx="365760" cy="25717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324610" y="1914525"/>
            <a:ext cx="6501130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Built a smart, scalable fleet management system with a strong foundation, featuring role-based dashboards, real-time tracking, predictive analytics, and intelligent booking.</a:t>
            </a:r>
          </a:p>
          <a:p>
            <a:pPr algn="just"/>
            <a:endParaRPr lang="en-US" altLang="en-US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Focused on innovation, precision, and user-centric design, ensuring efficient, seamless, and reliable fleet operations.</a:t>
            </a:r>
          </a:p>
          <a:p>
            <a:pPr algn="just"/>
            <a:endParaRPr lang="en-US" altLang="en-US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Future roadmap prioritizes AI integration, data intelligence expansion, enhanced user experience, and advanced automation</a:t>
            </a:r>
          </a:p>
          <a:p>
            <a:pPr algn="just"/>
            <a:endParaRPr lang="en-US" altLang="en-US" sz="20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altLang="en-US" sz="20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Aiming to create a connected, sustainable, and high-performance fleet ecosystem through strategic partnerships and evolving intelligent technologies.</a:t>
            </a:r>
            <a:endParaRPr lang="en-US" altLang="en-US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5" y="4147820"/>
            <a:ext cx="368300" cy="279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5" y="3218180"/>
            <a:ext cx="368300" cy="2794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5" y="5356860"/>
            <a:ext cx="368300" cy="2794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6260" y="175895"/>
            <a:ext cx="3459480" cy="553085"/>
          </a:xfrm>
          <a:prstGeom prst="rect">
            <a:avLst/>
          </a:prstGeom>
        </p:spPr>
      </p:pic>
      <p:sp>
        <p:nvSpPr>
          <p:cNvPr id="30" name="Text Box 29"/>
          <p:cNvSpPr txBox="1"/>
          <p:nvPr/>
        </p:nvSpPr>
        <p:spPr>
          <a:xfrm>
            <a:off x="5273040" y="175895"/>
            <a:ext cx="1645920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en-US" sz="2400" b="1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Times New Roman" panose="02020603050405020304" charset="0"/>
                <a:cs typeface="Times New Roman" panose="02020603050405020304" charset="0"/>
              </a:rPr>
              <a:t>Conclusion</a:t>
            </a: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1810" y="2034540"/>
            <a:ext cx="3989705" cy="4228465"/>
          </a:xfrm>
          <a:prstGeom prst="rect">
            <a:avLst/>
          </a:prstGeom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14:prism dir="u" isContent="1"/>
      </p:transition>
    </mc:Choice>
    <mc:Fallback xmlns="">
      <p:transition spd="slow" advTm="3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35"/>
            <a:ext cx="5666105" cy="6858635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7400290" y="3105785"/>
            <a:ext cx="31934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Times New Roman" panose="02020603050405020304" charset="0"/>
                <a:cs typeface="Times New Roman" panose="02020603050405020304" charset="0"/>
              </a:rPr>
              <a:t>THANK YOU!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14:prism dir="u" isContent="1"/>
      </p:transition>
    </mc:Choice>
    <mc:Fallback xmlns="">
      <p:transition spd="slow" advTm="3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 flipV="1">
            <a:off x="353060" y="322580"/>
            <a:ext cx="11452860" cy="981710"/>
          </a:xfrm>
          <a:prstGeom prst="flowChartAlternateProcess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3218180" y="483870"/>
            <a:ext cx="5405120" cy="659130"/>
          </a:xfrm>
          <a:prstGeom prst="rect">
            <a:avLst/>
          </a:prstGeom>
          <a:noFill/>
        </p:spPr>
        <p:txBody>
          <a:bodyPr wrap="none" rtlCol="0">
            <a:noAutofit/>
            <a:scene3d>
              <a:camera prst="obliqueTopRight"/>
              <a:lightRig rig="threePt" dir="t"/>
            </a:scene3d>
          </a:bodyPr>
          <a:lstStyle/>
          <a:p>
            <a:pPr algn="ctr"/>
            <a:r>
              <a:rPr lang="en-US" altLang="en-US" sz="3200" b="1" dirty="0">
                <a:solidFill>
                  <a:schemeClr val="bg1"/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  <a:outerShdw blurRad="50800" dist="38100" dir="8100000" algn="tr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Introduction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353060" y="1514475"/>
            <a:ext cx="7382510" cy="4831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Wingdings" panose="05000000000000000000" charset="0"/>
              <a:buChar char="Ø"/>
            </a:pPr>
            <a:r>
              <a:rPr lang="en-US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NeuroFleetX is an AI-powered system that enhances urban mobility through smart data and advanced analytics</a:t>
            </a:r>
          </a:p>
          <a:p>
            <a:pPr marL="457200" indent="-457200" algn="just">
              <a:buFont typeface="Wingdings" panose="05000000000000000000" charset="0"/>
              <a:buChar char="Ø"/>
            </a:pPr>
            <a:r>
              <a:rPr lang="en-US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Improves transportation efficiency with real-time traffic intelligence and route optimization</a:t>
            </a:r>
          </a:p>
          <a:p>
            <a:pPr marL="457200" indent="-457200" algn="just">
              <a:buFont typeface="Wingdings" panose="05000000000000000000" charset="0"/>
              <a:buChar char="Ø"/>
            </a:pPr>
            <a:r>
              <a:rPr lang="en-US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Supports fleet owners and cities by predicting congestion and automating fleet management operations</a:t>
            </a:r>
          </a:p>
          <a:p>
            <a:pPr marL="457200" indent="-457200" algn="just">
              <a:buFont typeface="Wingdings" panose="05000000000000000000" charset="0"/>
              <a:buChar char="Ø"/>
            </a:pPr>
            <a:r>
              <a:rPr lang="en-US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Creates a seamless, safe, and sustainable transportation environment for commuters and communities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4160" y="1515110"/>
            <a:ext cx="4307840" cy="4649470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bliqueTopLeft"/>
            <a:lightRig rig="threePt" dir="t"/>
          </a:scene3d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 advTm="3000">
        <p15:prstTrans prst="curtains"/>
      </p:transition>
    </mc:Choice>
    <mc:Fallback xmlns="">
      <p:transition spd="slow" advTm="3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 flipV="1">
            <a:off x="1225550" y="588010"/>
            <a:ext cx="10356850" cy="740410"/>
          </a:xfrm>
          <a:prstGeom prst="homePlate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298450"/>
            <a:ext cx="1619885" cy="1319530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sp>
        <p:nvSpPr>
          <p:cNvPr id="2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3269615" y="669290"/>
            <a:ext cx="6269355" cy="659130"/>
          </a:xfrm>
          <a:prstGeom prst="rect">
            <a:avLst/>
          </a:prstGeom>
          <a:noFill/>
        </p:spPr>
        <p:txBody>
          <a:bodyPr wrap="none" rtlCol="0">
            <a:noAutofit/>
            <a:scene3d>
              <a:camera prst="obliqueTopRight"/>
              <a:lightRig rig="threePt" dir="t"/>
            </a:scene3d>
          </a:bodyPr>
          <a:lstStyle/>
          <a:p>
            <a:pPr algn="ctr"/>
            <a:r>
              <a:rPr lang="en-US" altLang="en-US" sz="2800" b="1" dirty="0">
                <a:solidFill>
                  <a:schemeClr val="bg1"/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  <a:outerShdw blurRad="50800" dist="38100" dir="8100000" algn="tr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Problem Statement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471170" y="1847850"/>
            <a:ext cx="11491595" cy="47561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457200" indent="-457200" algn="just">
              <a:buFont typeface="Wingdings" panose="05000000000000000000" charset="0"/>
              <a:buChar char="Ø"/>
            </a:pPr>
            <a:r>
              <a:rPr lang="en-US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Urban mobility in rapidly growing cities faces serious challenges such as traffic congestion, inefficient fleet utilization, unpredictable travel times, and poor visibility into vehicle health</a:t>
            </a:r>
          </a:p>
          <a:p>
            <a:pPr marL="457200" indent="-457200" algn="just">
              <a:buFont typeface="Wingdings" panose="05000000000000000000" charset="0"/>
              <a:buChar char="Ø"/>
            </a:pPr>
            <a:endParaRPr lang="en-US" alt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 algn="just">
              <a:buFont typeface="Wingdings" panose="05000000000000000000" charset="0"/>
              <a:buChar char="Ø"/>
            </a:pPr>
            <a:r>
              <a:rPr lang="en-US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Without AI-driven insights, fleets often experience high fuel consumption, delayed services, increased maintenance costs, and reduced customer satisfaction.</a:t>
            </a:r>
          </a:p>
          <a:p>
            <a:pPr marL="457200" indent="-457200" algn="just">
              <a:buFont typeface="Wingdings" panose="05000000000000000000" charset="0"/>
              <a:buChar char="Ø"/>
            </a:pPr>
            <a:endParaRPr lang="en-US" altLang="en-US" sz="28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457200" indent="-457200" algn="just">
              <a:buFont typeface="Wingdings" panose="05000000000000000000" charset="0"/>
              <a:buChar char="Ø"/>
            </a:pPr>
            <a:r>
              <a:rPr lang="en-US" altLang="en-US" sz="2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These issues highlight the need for an integrated smart mobility solution that can optimize routes, monitor live vehicle performance, automate booking workflows, and improve overall operational efficiency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3000">
        <p15:prstTrans prst="crush"/>
      </p:transition>
    </mc:Choice>
    <mc:Fallback xmlns="">
      <p:transition spd="slow" advTm="3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99085" y="407670"/>
            <a:ext cx="1084580" cy="600075"/>
            <a:chOff x="5495135" y="872654"/>
            <a:chExt cx="761597" cy="313041"/>
          </a:xfrm>
          <a:effectLst>
            <a:reflection blurRad="6350" stA="52000" endA="300" endPos="35000" dir="5400000" sy="-100000" algn="bl" rotWithShape="0"/>
          </a:effectLst>
        </p:grpSpPr>
        <p:sp>
          <p:nvSpPr>
            <p:cNvPr id="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2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 rot="10800000" flipV="1">
            <a:off x="1552575" y="196215"/>
            <a:ext cx="10306050" cy="1082040"/>
          </a:xfrm>
          <a:prstGeom prst="frame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3434715" y="407670"/>
            <a:ext cx="6269355" cy="659130"/>
          </a:xfrm>
          <a:prstGeom prst="rect">
            <a:avLst/>
          </a:prstGeom>
          <a:noFill/>
        </p:spPr>
        <p:txBody>
          <a:bodyPr wrap="none" rtlCol="0">
            <a:noAutofit/>
            <a:scene3d>
              <a:camera prst="obliqueTopRight"/>
              <a:lightRig rig="threePt" dir="t"/>
            </a:scene3d>
          </a:bodyPr>
          <a:lstStyle/>
          <a:p>
            <a:pPr algn="ctr"/>
            <a:r>
              <a:rPr lang="en-US" altLang="en-US" sz="2800" b="1" dirty="0">
                <a:solidFill>
                  <a:schemeClr val="bg1"/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  <a:outerShdw blurRad="50800" dist="38100" dir="8100000" algn="tr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 NeuroFleetX – AI-Driven Urban Mobility Optimization:</a:t>
            </a:r>
          </a:p>
          <a:p>
            <a:pPr algn="ctr"/>
            <a:endParaRPr lang="en-US" altLang="en-US" sz="2800" b="1" dirty="0">
              <a:solidFill>
                <a:schemeClr val="bg1"/>
              </a:solidFill>
              <a:effectLst>
                <a:glow rad="101600">
                  <a:schemeClr val="accent3">
                    <a:satMod val="175000"/>
                    <a:alpha val="40000"/>
                  </a:schemeClr>
                </a:glow>
                <a:outerShdw blurRad="50800" dist="38100" dir="8100000" algn="tr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614045" y="1801495"/>
            <a:ext cx="40201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000" b="1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/>
                <a:latin typeface="Times New Roman" panose="02020603050405020304" charset="0"/>
                <a:cs typeface="Times New Roman" panose="02020603050405020304" charset="0"/>
              </a:rPr>
              <a:t>1.Development Phase Overview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614045" y="2275840"/>
            <a:ext cx="406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This phase focused on building the core system structure, essential modules, and the initial interface needed to operate NeuroFleetX effectively.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614045" y="3940810"/>
            <a:ext cx="36595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000" b="1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/>
                <a:latin typeface="Times New Roman" panose="02020603050405020304" charset="0"/>
                <a:cs typeface="Times New Roman" panose="02020603050405020304" charset="0"/>
              </a:rPr>
              <a:t>Backend API Development</a:t>
            </a:r>
          </a:p>
        </p:txBody>
      </p:sp>
      <p:sp>
        <p:nvSpPr>
          <p:cNvPr id="5" name="Text Box 4"/>
          <p:cNvSpPr txBox="1"/>
          <p:nvPr/>
        </p:nvSpPr>
        <p:spPr>
          <a:xfrm>
            <a:off x="614045" y="4602480"/>
            <a:ext cx="422973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Created key REST APIs for authentication, vehicles, bookings.Implemented structured controllers, validations, and secure data communication across modules</a:t>
            </a:r>
          </a:p>
        </p:txBody>
      </p:sp>
      <p:sp>
        <p:nvSpPr>
          <p:cNvPr id="8" name="Text Box 7"/>
          <p:cNvSpPr txBox="1"/>
          <p:nvPr/>
        </p:nvSpPr>
        <p:spPr>
          <a:xfrm>
            <a:off x="7748270" y="1801495"/>
            <a:ext cx="40087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000" b="1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/>
                <a:latin typeface="Times New Roman" panose="02020603050405020304" charset="0"/>
                <a:cs typeface="Times New Roman" panose="02020603050405020304" charset="0"/>
              </a:rPr>
              <a:t>2.Core Platform Setup</a:t>
            </a:r>
          </a:p>
        </p:txBody>
      </p:sp>
      <p:sp>
        <p:nvSpPr>
          <p:cNvPr id="9" name="Text Box 8"/>
          <p:cNvSpPr txBox="1"/>
          <p:nvPr/>
        </p:nvSpPr>
        <p:spPr>
          <a:xfrm>
            <a:off x="7748270" y="2200275"/>
            <a:ext cx="400875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Configured the full-stack environment using React, Spring Boot, and MySQL. Established reusable components, routing, and database schema to support scalable development.</a:t>
            </a:r>
          </a:p>
        </p:txBody>
      </p:sp>
      <p:sp>
        <p:nvSpPr>
          <p:cNvPr id="11" name="Text Box 10"/>
          <p:cNvSpPr txBox="1"/>
          <p:nvPr/>
        </p:nvSpPr>
        <p:spPr>
          <a:xfrm>
            <a:off x="7680960" y="3940810"/>
            <a:ext cx="40760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000" b="1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/>
                <a:latin typeface="Times New Roman" panose="02020603050405020304" charset="0"/>
                <a:cs typeface="Times New Roman" panose="02020603050405020304" charset="0"/>
              </a:rPr>
              <a:t>Primary UI &amp; Dashboard Design</a:t>
            </a:r>
          </a:p>
        </p:txBody>
      </p:sp>
      <p:sp>
        <p:nvSpPr>
          <p:cNvPr id="12" name="Text Box 11"/>
          <p:cNvSpPr txBox="1"/>
          <p:nvPr/>
        </p:nvSpPr>
        <p:spPr>
          <a:xfrm>
            <a:off x="7748270" y="4521200"/>
            <a:ext cx="411734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Developed the initial Dashboard, Vehicles, Bookings, and Maintenance pages with responsive layouts and pastel-themed UI design. Added basic interactions, smooth transitions, and intuitive navigation.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2700" y="2894330"/>
            <a:ext cx="2252345" cy="1995170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14:prism dir="u" isContent="1"/>
      </p:transition>
    </mc:Choice>
    <mc:Fallback xmlns="">
      <p:transition spd="slow" advTm="3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4849495" y="1113790"/>
            <a:ext cx="2585085" cy="509905"/>
            <a:chOff x="5495135" y="872654"/>
            <a:chExt cx="1201730" cy="313041"/>
          </a:xfrm>
        </p:grpSpPr>
        <p:sp>
          <p:nvSpPr>
            <p:cNvPr id="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02285" y="347345"/>
            <a:ext cx="11455400" cy="63500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2904490" y="427355"/>
            <a:ext cx="64750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3804920" y="468630"/>
            <a:ext cx="68243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en-US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/>
          </a:p>
        </p:txBody>
      </p:sp>
      <p:sp>
        <p:nvSpPr>
          <p:cNvPr id="11" name="Text Box 10"/>
          <p:cNvSpPr txBox="1"/>
          <p:nvPr/>
        </p:nvSpPr>
        <p:spPr>
          <a:xfrm>
            <a:off x="2069465" y="427355"/>
            <a:ext cx="8321675" cy="5441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en-US" sz="2400" b="1" dirty="0">
                <a:solidFill>
                  <a:schemeClr val="bg1"/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  <a:outerShdw blurRad="50800" dist="38100" dir="8100000" algn="tr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 NeuroFleetX – Milestones:</a:t>
            </a:r>
            <a:endParaRPr lang="en-US" altLang="en-US" sz="2400" b="1" dirty="0">
              <a:solidFill>
                <a:schemeClr val="bg1"/>
              </a:solidFill>
              <a:effectLst>
                <a:glow rad="101600">
                  <a:schemeClr val="accent3">
                    <a:satMod val="175000"/>
                    <a:alpha val="40000"/>
                  </a:schemeClr>
                </a:glow>
                <a:outerShdw blurRad="50800" dist="38100" dir="8100000" algn="tr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lang="en-US" altLang="en-US" sz="2400" b="1" dirty="0">
              <a:solidFill>
                <a:schemeClr val="bg1"/>
              </a:solidFill>
              <a:effectLst>
                <a:glow rad="101600">
                  <a:schemeClr val="accent3">
                    <a:satMod val="175000"/>
                    <a:alpha val="40000"/>
                  </a:schemeClr>
                </a:glow>
                <a:outerShdw blurRad="50800" dist="38100" dir="8100000" algn="tr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sz="2400"/>
          </a:p>
        </p:txBody>
      </p:sp>
      <p:sp>
        <p:nvSpPr>
          <p:cNvPr id="16" name="Text Box 15"/>
          <p:cNvSpPr txBox="1"/>
          <p:nvPr>
            <p:custDataLst>
              <p:tags r:id="rId1"/>
            </p:custDataLst>
          </p:nvPr>
        </p:nvSpPr>
        <p:spPr>
          <a:xfrm>
            <a:off x="1414145" y="2223135"/>
            <a:ext cx="6553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Times New Roman" panose="02020603050405020304" charset="0"/>
                <a:cs typeface="Times New Roman" panose="02020603050405020304" charset="0"/>
              </a:rPr>
              <a:t>01</a:t>
            </a:r>
          </a:p>
        </p:txBody>
      </p:sp>
      <p:sp>
        <p:nvSpPr>
          <p:cNvPr id="17" name="Text Box 16"/>
          <p:cNvSpPr txBox="1"/>
          <p:nvPr>
            <p:custDataLst>
              <p:tags r:id="rId2"/>
            </p:custDataLst>
          </p:nvPr>
        </p:nvSpPr>
        <p:spPr>
          <a:xfrm>
            <a:off x="843280" y="2899410"/>
            <a:ext cx="226250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000" b="1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/>
                <a:latin typeface="Times New Roman" panose="02020603050405020304" charset="0"/>
                <a:cs typeface="Times New Roman" panose="02020603050405020304" charset="0"/>
              </a:rPr>
              <a:t>Milestone 1 – Foundation Setup</a:t>
            </a:r>
          </a:p>
        </p:txBody>
      </p:sp>
      <p:sp>
        <p:nvSpPr>
          <p:cNvPr id="18" name="Text Box 17"/>
          <p:cNvSpPr txBox="1"/>
          <p:nvPr>
            <p:custDataLst>
              <p:tags r:id="rId3"/>
            </p:custDataLst>
          </p:nvPr>
        </p:nvSpPr>
        <p:spPr>
          <a:xfrm>
            <a:off x="843280" y="3969385"/>
            <a:ext cx="215709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Learned Java, React, Spring Boot basics and built the initial login UI, API practice, and project environment setup.</a:t>
            </a:r>
          </a:p>
        </p:txBody>
      </p:sp>
      <p:sp>
        <p:nvSpPr>
          <p:cNvPr id="21" name="Text Box 20"/>
          <p:cNvSpPr txBox="1"/>
          <p:nvPr>
            <p:custDataLst>
              <p:tags r:id="rId4"/>
            </p:custDataLst>
          </p:nvPr>
        </p:nvSpPr>
        <p:spPr>
          <a:xfrm>
            <a:off x="3839845" y="2957195"/>
            <a:ext cx="257937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000" b="1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/>
                <a:latin typeface="Times New Roman" panose="02020603050405020304" charset="0"/>
                <a:cs typeface="Times New Roman" panose="02020603050405020304" charset="0"/>
              </a:rPr>
              <a:t>Milestone 2 – Core Module</a:t>
            </a:r>
          </a:p>
        </p:txBody>
      </p:sp>
      <p:sp>
        <p:nvSpPr>
          <p:cNvPr id="22" name="Text Box 21"/>
          <p:cNvSpPr txBox="1"/>
          <p:nvPr>
            <p:custDataLst>
              <p:tags r:id="rId5"/>
            </p:custDataLst>
          </p:nvPr>
        </p:nvSpPr>
        <p:spPr>
          <a:xfrm>
            <a:off x="3839845" y="3969385"/>
            <a:ext cx="211010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Completed Authentication, Dashboard, Vehicles, Bookings with backend integration.</a:t>
            </a:r>
          </a:p>
        </p:txBody>
      </p:sp>
      <p:sp>
        <p:nvSpPr>
          <p:cNvPr id="23" name="Text Box 22"/>
          <p:cNvSpPr txBox="1"/>
          <p:nvPr>
            <p:custDataLst>
              <p:tags r:id="rId6"/>
            </p:custDataLst>
          </p:nvPr>
        </p:nvSpPr>
        <p:spPr>
          <a:xfrm>
            <a:off x="4558030" y="2249805"/>
            <a:ext cx="6432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Times New Roman" panose="02020603050405020304" charset="0"/>
                <a:cs typeface="Times New Roman" panose="02020603050405020304" charset="0"/>
              </a:rPr>
              <a:t>02</a:t>
            </a:r>
          </a:p>
        </p:txBody>
      </p:sp>
      <p:sp>
        <p:nvSpPr>
          <p:cNvPr id="24" name="Text Box 23"/>
          <p:cNvSpPr txBox="1"/>
          <p:nvPr>
            <p:custDataLst>
              <p:tags r:id="rId7"/>
            </p:custDataLst>
          </p:nvPr>
        </p:nvSpPr>
        <p:spPr>
          <a:xfrm>
            <a:off x="6719570" y="2899410"/>
            <a:ext cx="27546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000" b="1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/>
                <a:latin typeface="Times New Roman" panose="02020603050405020304" charset="0"/>
                <a:cs typeface="Times New Roman" panose="02020603050405020304" charset="0"/>
              </a:rPr>
              <a:t>Milestone 3 – Feature Enhancements</a:t>
            </a:r>
          </a:p>
        </p:txBody>
      </p:sp>
      <p:sp>
        <p:nvSpPr>
          <p:cNvPr id="25" name="Text Box 24"/>
          <p:cNvSpPr txBox="1"/>
          <p:nvPr>
            <p:custDataLst>
              <p:tags r:id="rId8"/>
            </p:custDataLst>
          </p:nvPr>
        </p:nvSpPr>
        <p:spPr>
          <a:xfrm>
            <a:off x="6789420" y="3969385"/>
            <a:ext cx="225044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Developed Admin, Employee, and Customer  dashboards with KPIs, charts, filters, tables, reusable components.</a:t>
            </a:r>
          </a:p>
        </p:txBody>
      </p:sp>
      <p:sp>
        <p:nvSpPr>
          <p:cNvPr id="26" name="Text Box 25"/>
          <p:cNvSpPr txBox="1"/>
          <p:nvPr>
            <p:custDataLst>
              <p:tags r:id="rId9"/>
            </p:custDataLst>
          </p:nvPr>
        </p:nvSpPr>
        <p:spPr>
          <a:xfrm>
            <a:off x="7579995" y="2249805"/>
            <a:ext cx="6686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Times New Roman" panose="02020603050405020304" charset="0"/>
                <a:cs typeface="Times New Roman" panose="02020603050405020304" charset="0"/>
              </a:rPr>
              <a:t>03</a:t>
            </a:r>
          </a:p>
        </p:txBody>
      </p:sp>
      <p:sp>
        <p:nvSpPr>
          <p:cNvPr id="28" name="Text Box 27"/>
          <p:cNvSpPr txBox="1"/>
          <p:nvPr/>
        </p:nvSpPr>
        <p:spPr>
          <a:xfrm>
            <a:off x="9658985" y="2833370"/>
            <a:ext cx="2458085" cy="8877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en-US" sz="2000" b="1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/>
                <a:latin typeface="Times New Roman" panose="02020603050405020304" charset="0"/>
                <a:cs typeface="Times New Roman" panose="02020603050405020304" charset="0"/>
              </a:rPr>
              <a:t>Milestone 4 – Advanced Analytics Implementation</a:t>
            </a:r>
          </a:p>
        </p:txBody>
      </p:sp>
      <p:sp>
        <p:nvSpPr>
          <p:cNvPr id="30" name="Text Box 29"/>
          <p:cNvSpPr txBox="1"/>
          <p:nvPr/>
        </p:nvSpPr>
        <p:spPr>
          <a:xfrm>
            <a:off x="10472420" y="2226310"/>
            <a:ext cx="7429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Times New Roman" panose="02020603050405020304" charset="0"/>
                <a:cs typeface="Times New Roman" panose="02020603050405020304" charset="0"/>
              </a:rPr>
              <a:t>04</a:t>
            </a:r>
          </a:p>
        </p:txBody>
      </p:sp>
      <p:sp>
        <p:nvSpPr>
          <p:cNvPr id="31" name="Text Box 30"/>
          <p:cNvSpPr txBox="1"/>
          <p:nvPr/>
        </p:nvSpPr>
        <p:spPr>
          <a:xfrm>
            <a:off x="9728200" y="3969385"/>
            <a:ext cx="196913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Added live tracking upgrades, booking validations, improved UI/UX.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5155565" y="269454"/>
            <a:ext cx="188087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b="1" dirty="0">
                <a:ln w="15875"/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Tech Stack:</a:t>
            </a:r>
          </a:p>
        </p:txBody>
      </p:sp>
      <p:grpSp>
        <p:nvGrpSpPr>
          <p:cNvPr id="10" name="组合 9"/>
          <p:cNvGrpSpPr/>
          <p:nvPr>
            <p:custDataLst>
              <p:tags r:id="rId1"/>
            </p:custDataLst>
          </p:nvPr>
        </p:nvGrpSpPr>
        <p:grpSpPr>
          <a:xfrm>
            <a:off x="3008630" y="196215"/>
            <a:ext cx="1385570" cy="626110"/>
            <a:chOff x="5495135" y="872654"/>
            <a:chExt cx="1201730" cy="313041"/>
          </a:xfrm>
        </p:grpSpPr>
        <p:sp>
          <p:nvSpPr>
            <p:cNvPr id="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6"/>
              </p:custDataLst>
            </p:nvPr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7"/>
              </p:custDataLst>
            </p:nvPr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8"/>
              </p:custDataLst>
            </p:nvPr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2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 rot="10800000" flipV="1">
            <a:off x="4623435" y="196215"/>
            <a:ext cx="2846705" cy="625475"/>
          </a:xfrm>
          <a:prstGeom prst="frame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3" name="组合 9"/>
          <p:cNvGrpSpPr/>
          <p:nvPr>
            <p:custDataLst>
              <p:tags r:id="rId2"/>
            </p:custDataLst>
          </p:nvPr>
        </p:nvGrpSpPr>
        <p:grpSpPr>
          <a:xfrm>
            <a:off x="7670800" y="195580"/>
            <a:ext cx="1385570" cy="626110"/>
            <a:chOff x="5495135" y="872654"/>
            <a:chExt cx="1201730" cy="313041"/>
          </a:xfrm>
        </p:grpSpPr>
        <p:sp>
          <p:nvSpPr>
            <p:cNvPr id="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3"/>
              </p:custDataLst>
            </p:nvPr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4"/>
              </p:custDataLst>
            </p:nvPr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5"/>
              </p:custDataLst>
            </p:nvPr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21" name="Text Box 20"/>
          <p:cNvSpPr txBox="1"/>
          <p:nvPr/>
        </p:nvSpPr>
        <p:spPr>
          <a:xfrm>
            <a:off x="1603375" y="2233930"/>
            <a:ext cx="606742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b="1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/>
                <a:latin typeface="Times New Roman" panose="02020603050405020304" charset="0"/>
                <a:cs typeface="Times New Roman" panose="02020603050405020304" charset="0"/>
              </a:rPr>
              <a:t>Frontend</a:t>
            </a:r>
          </a:p>
          <a:p>
            <a:r>
              <a:rPr lang="en-US" altLang="en-US" sz="20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React,HTML,CSS,Tailwind/Bootstrap</a:t>
            </a:r>
          </a:p>
        </p:txBody>
      </p:sp>
      <p:sp>
        <p:nvSpPr>
          <p:cNvPr id="22" name="Text Box 21"/>
          <p:cNvSpPr txBox="1"/>
          <p:nvPr/>
        </p:nvSpPr>
        <p:spPr>
          <a:xfrm>
            <a:off x="1610360" y="3425825"/>
            <a:ext cx="415925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b="1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/>
                <a:latin typeface="Times New Roman" panose="02020603050405020304" charset="0"/>
                <a:cs typeface="Times New Roman" panose="02020603050405020304" charset="0"/>
              </a:rPr>
              <a:t>Backend</a:t>
            </a:r>
          </a:p>
          <a:p>
            <a:r>
              <a:rPr lang="en-US" altLang="en-US" sz="20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Java ,Spring Boot for APIs</a:t>
            </a:r>
          </a:p>
          <a:p>
            <a:r>
              <a:rPr lang="en-US" altLang="en-US"/>
              <a:t>                                                                                 </a:t>
            </a:r>
          </a:p>
        </p:txBody>
      </p:sp>
      <p:sp>
        <p:nvSpPr>
          <p:cNvPr id="23" name="Text Box 22"/>
          <p:cNvSpPr txBox="1"/>
          <p:nvPr/>
        </p:nvSpPr>
        <p:spPr>
          <a:xfrm>
            <a:off x="1633220" y="4935220"/>
            <a:ext cx="413639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b="1" dirty="0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/>
                <a:latin typeface="Times New Roman" panose="02020603050405020304" charset="0"/>
                <a:cs typeface="Times New Roman" panose="02020603050405020304" charset="0"/>
              </a:rPr>
              <a:t>Database</a:t>
            </a:r>
          </a:p>
          <a:p>
            <a:r>
              <a:rPr lang="en-US" altLang="en-US" sz="20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MySql</a:t>
            </a:r>
            <a:endParaRPr lang="en-US" altLang="en-US" dirty="0"/>
          </a:p>
        </p:txBody>
      </p:sp>
      <p:sp>
        <p:nvSpPr>
          <p:cNvPr id="24" name="Oval 23"/>
          <p:cNvSpPr/>
          <p:nvPr/>
        </p:nvSpPr>
        <p:spPr>
          <a:xfrm>
            <a:off x="775970" y="2216150"/>
            <a:ext cx="720090" cy="742315"/>
          </a:xfrm>
          <a:prstGeom prst="ellipse">
            <a:avLst/>
          </a:prstGeom>
          <a:blipFill rotWithShape="1">
            <a:blip r:embed="rId10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650240" y="3425825"/>
            <a:ext cx="845820" cy="845185"/>
          </a:xfrm>
          <a:prstGeom prst="ellipse">
            <a:avLst/>
          </a:prstGeom>
          <a:blipFill rotWithShape="1">
            <a:blip r:embed="rId1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661670" y="4946650"/>
            <a:ext cx="834390" cy="777240"/>
          </a:xfrm>
          <a:prstGeom prst="ellipse">
            <a:avLst/>
          </a:prstGeom>
          <a:blipFill rotWithShape="1">
            <a:blip r:embed="rId1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438900" y="1283970"/>
            <a:ext cx="5623560" cy="5340350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14:prism dir="u" isContent="1"/>
      </p:transition>
    </mc:Choice>
    <mc:Fallback xmlns="">
      <p:transition spd="slow" advTm="3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"/>
          <p:cNvSpPr txBox="1"/>
          <p:nvPr/>
        </p:nvSpPr>
        <p:spPr>
          <a:xfrm>
            <a:off x="8035290" y="1641475"/>
            <a:ext cx="30975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Times New Roman" panose="02020603050405020304" charset="0"/>
                <a:cs typeface="Times New Roman" panose="02020603050405020304" charset="0"/>
              </a:rPr>
              <a:t>Admin Dashboard</a:t>
            </a:r>
          </a:p>
        </p:txBody>
      </p:sp>
      <p:sp>
        <p:nvSpPr>
          <p:cNvPr id="7" name="Rectangles 6"/>
          <p:cNvSpPr/>
          <p:nvPr/>
        </p:nvSpPr>
        <p:spPr>
          <a:xfrm>
            <a:off x="570865" y="542925"/>
            <a:ext cx="6353175" cy="271970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s 7"/>
          <p:cNvSpPr/>
          <p:nvPr/>
        </p:nvSpPr>
        <p:spPr>
          <a:xfrm>
            <a:off x="5461635" y="3537585"/>
            <a:ext cx="6353175" cy="2822575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"/>
          <p:cNvSpPr txBox="1"/>
          <p:nvPr/>
        </p:nvSpPr>
        <p:spPr>
          <a:xfrm>
            <a:off x="7907020" y="4767580"/>
            <a:ext cx="35071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Times New Roman" panose="02020603050405020304" charset="0"/>
                <a:cs typeface="Times New Roman" panose="02020603050405020304" charset="0"/>
              </a:rPr>
              <a:t>Route Optimization</a:t>
            </a:r>
          </a:p>
        </p:txBody>
      </p:sp>
      <p:sp>
        <p:nvSpPr>
          <p:cNvPr id="7" name="Text Box 6"/>
          <p:cNvSpPr txBox="1"/>
          <p:nvPr/>
        </p:nvSpPr>
        <p:spPr>
          <a:xfrm>
            <a:off x="1119505" y="1571625"/>
            <a:ext cx="36341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Times New Roman" panose="02020603050405020304" charset="0"/>
                <a:cs typeface="Times New Roman" panose="02020603050405020304" charset="0"/>
              </a:rPr>
              <a:t>Customer Dashboard</a:t>
            </a:r>
          </a:p>
        </p:txBody>
      </p:sp>
      <p:sp>
        <p:nvSpPr>
          <p:cNvPr id="8" name="Rectangles 7"/>
          <p:cNvSpPr/>
          <p:nvPr/>
        </p:nvSpPr>
        <p:spPr>
          <a:xfrm>
            <a:off x="6066790" y="451485"/>
            <a:ext cx="5713730" cy="289115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12700" cmpd="sng">
            <a:solidFill>
              <a:schemeClr val="accent1">
                <a:shade val="50000"/>
              </a:schemeClr>
            </a:solidFill>
            <a:prstDash val="solid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s 8"/>
          <p:cNvSpPr/>
          <p:nvPr/>
        </p:nvSpPr>
        <p:spPr>
          <a:xfrm>
            <a:off x="789305" y="3582670"/>
            <a:ext cx="5713730" cy="2891155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 w="12700" cmpd="sng">
            <a:solidFill>
              <a:schemeClr val="accent1">
                <a:shade val="50000"/>
              </a:schemeClr>
            </a:solidFill>
            <a:prstDash val="solid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05" y="132080"/>
            <a:ext cx="11730990" cy="6593205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8068310" y="2357755"/>
            <a:ext cx="411480" cy="399415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22C39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6" name="Group 3"/>
          <p:cNvGrpSpPr/>
          <p:nvPr/>
        </p:nvGrpSpPr>
        <p:grpSpPr>
          <a:xfrm>
            <a:off x="6346825" y="4070985"/>
            <a:ext cx="375920" cy="399415"/>
            <a:chOff x="0" y="0"/>
            <a:chExt cx="812800" cy="812800"/>
          </a:xfrm>
        </p:grpSpPr>
        <p:sp>
          <p:nvSpPr>
            <p:cNvPr id="7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22C39"/>
            </a:solidFill>
          </p:spPr>
        </p:sp>
        <p:sp>
          <p:nvSpPr>
            <p:cNvPr id="8" name="TextBox 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9" name="Group 3"/>
          <p:cNvGrpSpPr/>
          <p:nvPr/>
        </p:nvGrpSpPr>
        <p:grpSpPr>
          <a:xfrm>
            <a:off x="5478780" y="5408295"/>
            <a:ext cx="399415" cy="377190"/>
            <a:chOff x="0" y="0"/>
            <a:chExt cx="812800" cy="812800"/>
          </a:xfrm>
        </p:grpSpPr>
        <p:sp>
          <p:nvSpPr>
            <p:cNvPr id="10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22C39"/>
            </a:solidFill>
          </p:spPr>
        </p:sp>
        <p:sp>
          <p:nvSpPr>
            <p:cNvPr id="11" name="TextBox 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5.55,&quot;left&quot;:66.4,&quot;top&quot;:175.05,&quot;width&quot;:679.6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4.0275746050164,&quot;left&quot;:17.237795275590543,&quot;top&quot;:15.45,&quot;width&quot;:841.0374803149607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4.0275746050164,&quot;left&quot;:17.237795275590543,&quot;top&quot;:15.45,&quot;width&quot;:841.0374803149607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4.0275746050164,&quot;left&quot;:17.237795275590543,&quot;top&quot;:15.45,&quot;width&quot;:841.0374803149607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4.0275746050164,&quot;left&quot;:17.237795275590543,&quot;top&quot;:15.45,&quot;width&quot;:841.0374803149607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4.0275746050164,&quot;left&quot;:17.237795275590543,&quot;top&quot;:15.45,&quot;width&quot;:841.0374803149607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4.0275746050164,&quot;left&quot;:17.237795275590543,&quot;top&quot;:15.45,&quot;width&quot;:841.0374803149607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4.0275746050164,&quot;left&quot;:17.237795275590543,&quot;top&quot;:15.45,&quot;width&quot;:841.0374803149607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4.0275746050164,&quot;left&quot;:17.237795275590543,&quot;top&quot;:15.45,&quot;width&quot;:841.0374803149607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5.55,&quot;left&quot;:66.4,&quot;top&quot;:175.05,&quot;width&quot;:679.6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5.55,&quot;left&quot;:66.4,&quot;top&quot;:175.05,&quot;width&quot;:679.6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5.55,&quot;left&quot;:66.4,&quot;top&quot;:175.05,&quot;width&quot;:679.6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5.55,&quot;left&quot;:66.4,&quot;top&quot;:175.05,&quot;width&quot;:679.6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5.55,&quot;left&quot;:66.4,&quot;top&quot;:175.05,&quot;width&quot;:679.6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5.55,&quot;left&quot;:66.4,&quot;top&quot;:175.05,&quot;width&quot;:679.6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5.55,&quot;left&quot;:66.4,&quot;top&quot;:175.05,&quot;width&quot;:679.6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5.55,&quot;left&quot;:66.4,&quot;top&quot;:175.05,&quot;width&quot;:679.6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502</Words>
  <Application>Microsoft Office PowerPoint</Application>
  <PresentationFormat>Widescreen</PresentationFormat>
  <Paragraphs>56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等线</vt:lpstr>
      <vt:lpstr>等线 Light</vt:lpstr>
      <vt:lpstr>Microsoft YaHei</vt:lpstr>
      <vt:lpstr>Arial</vt:lpstr>
      <vt:lpstr>Times New Roman</vt:lpstr>
      <vt:lpstr>Wingdings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赵 飞</dc:creator>
  <cp:lastModifiedBy>Vaishnavi Ambhore</cp:lastModifiedBy>
  <cp:revision>19</cp:revision>
  <dcterms:created xsi:type="dcterms:W3CDTF">2018-08-24T03:53:00Z</dcterms:created>
  <dcterms:modified xsi:type="dcterms:W3CDTF">2025-12-12T02:13:48Z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1033-12.2.0.23155</vt:lpwstr>
  </property>
  <property fmtid="{D5CDD505-2E9C-101B-9397-08002B2CF9AE}" pid="3" name="ICV">
    <vt:lpwstr>E45FCE56F01E47CD92AFD217ADF34A4E_13</vt:lpwstr>
  </property>
</Properties>
</file>

<file path=docProps/thumbnail.jpeg>
</file>